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Бурзаев Александр Яковлевич" initials="БАЯ" lastIdx="1" clrIdx="0">
    <p:extLst>
      <p:ext uri="{19B8F6BF-5375-455C-9EA6-DF929625EA0E}">
        <p15:presenceInfo xmlns:p15="http://schemas.microsoft.com/office/powerpoint/2012/main" userId="S-1-5-21-3795360791-1625293235-2702148552-472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ru-RU"/>
              <a:t>Заголовок слайда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F6C483-5287-4684-843C-DC54FF410A16}" type="datetimeFigureOut">
              <a:rPr lang="ru-RU" smtClean="0"/>
              <a:pPr/>
              <a:t>06.05.2026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5DE9E0-ADE0-450D-8ECE-D302DE25AB8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9456895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ru-RU"/>
              <a:t>Заголовок слайда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034C04-E906-4143-AE8F-C545C65E2C28}" type="datetimeFigureOut">
              <a:rPr lang="ru-RU" smtClean="0"/>
              <a:pPr/>
              <a:t>06.05.2026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0EEA5F-2B53-465F-888F-252432D7F31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8187951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BD41A-5669-4124-A638-2CF5DB03F5EF}" type="datetime1">
              <a:rPr lang="ru-RU" smtClean="0"/>
              <a:pPr/>
              <a:t>06.05.2026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Заголовок слайда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F2029-4DEF-417D-8D66-B478075A3D9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4078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1A2F9-DB41-4B8C-8605-F39E1C1D6579}" type="datetime1">
              <a:rPr lang="ru-RU" smtClean="0"/>
              <a:pPr/>
              <a:t>06.05.2026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Заголовок слайда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F2029-4DEF-417D-8D66-B478075A3D9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4637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3FB0A-F510-4DF5-B488-9C201A6CA877}" type="datetime1">
              <a:rPr lang="ru-RU" smtClean="0"/>
              <a:pPr/>
              <a:t>06.05.2026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Заголовок слайда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F2029-4DEF-417D-8D66-B478075A3D9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9297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BC8E-B71F-4C18-AED3-31C529FFE6B7}" type="datetime1">
              <a:rPr lang="ru-RU" smtClean="0"/>
              <a:pPr/>
              <a:t>06.05.2026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Заголовок слайда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F2029-4DEF-417D-8D66-B478075A3D9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2385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2C490-E7A3-411B-8FCA-E7427EE9996D}" type="datetime1">
              <a:rPr lang="ru-RU" smtClean="0"/>
              <a:pPr/>
              <a:t>06.05.2026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Заголовок слайда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F2029-4DEF-417D-8D66-B478075A3D9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5369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FC47B-CC30-4DBD-AA0E-AE8ECBE93758}" type="datetime1">
              <a:rPr lang="ru-RU" smtClean="0"/>
              <a:pPr/>
              <a:t>06.05.2026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Заголовок слайда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F2029-4DEF-417D-8D66-B478075A3D9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8631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53515-CF76-4A12-99A9-30BF6A464546}" type="datetime1">
              <a:rPr lang="ru-RU" smtClean="0"/>
              <a:pPr/>
              <a:t>06.05.2026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Заголовок слайда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F2029-4DEF-417D-8D66-B478075A3D9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2005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FD236-0074-4F97-9463-A26297C4307B}" type="datetime1">
              <a:rPr lang="ru-RU" smtClean="0"/>
              <a:pPr/>
              <a:t>06.05.2026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Заголовок слайда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F2029-4DEF-417D-8D66-B478075A3D9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638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B938C-9A1B-40FA-8750-1C04E7F57DA9}" type="datetime1">
              <a:rPr lang="ru-RU" smtClean="0"/>
              <a:pPr/>
              <a:t>06.05.2026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Заголовок слайда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F2029-4DEF-417D-8D66-B478075A3D9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8974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E36EE-CA3A-4CFE-AB7F-761DA8ED7632}" type="datetime1">
              <a:rPr lang="ru-RU" smtClean="0"/>
              <a:pPr/>
              <a:t>06.05.2026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Заголовок слайда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F2029-4DEF-417D-8D66-B478075A3D9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79983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BCD8D-2DA8-469D-97DA-921B7736F65C}" type="datetime1">
              <a:rPr lang="ru-RU" smtClean="0"/>
              <a:pPr/>
              <a:t>06.05.2026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Заголовок слайда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F2029-4DEF-417D-8D66-B478075A3D9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6776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7FA4B7-E6EE-4466-8208-AB17660F21D9}" type="datetime1">
              <a:rPr lang="ru-RU" smtClean="0"/>
              <a:pPr/>
              <a:t>06.05.2026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/>
              <a:t>Заголовок слайда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AF2029-4DEF-417D-8D66-B478075A3D9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4896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000" t="-17000" r="-3000" b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18570" y="1198085"/>
            <a:ext cx="85548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Название доклада</a:t>
            </a:r>
            <a:endParaRPr lang="ru-RU" sz="48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7F650D5-B11E-4395-9A1D-13F64BB2598B}"/>
              </a:ext>
            </a:extLst>
          </p:cNvPr>
          <p:cNvSpPr txBox="1"/>
          <p:nvPr/>
        </p:nvSpPr>
        <p:spPr>
          <a:xfrm>
            <a:off x="8699384" y="3317424"/>
            <a:ext cx="320459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Выполнил: </a:t>
            </a:r>
            <a:br>
              <a:rPr lang="ru-RU" sz="2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Регалии, должность</a:t>
            </a:r>
            <a:br>
              <a:rPr lang="ru-RU" sz="2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ФИО</a:t>
            </a:r>
            <a:br>
              <a:rPr lang="ru-RU" sz="2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4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FDB48CA-E794-44C3-A681-F125C68E9EC4}"/>
              </a:ext>
            </a:extLst>
          </p:cNvPr>
          <p:cNvSpPr txBox="1"/>
          <p:nvPr/>
        </p:nvSpPr>
        <p:spPr>
          <a:xfrm>
            <a:off x="1818571" y="5537686"/>
            <a:ext cx="85548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Казань, </a:t>
            </a:r>
            <a:r>
              <a:rPr lang="ru-RU" sz="14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202</a:t>
            </a:r>
            <a:r>
              <a:rPr lang="en-US" sz="14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ru-RU" sz="14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-1" y="5845463"/>
            <a:ext cx="12192001" cy="101253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3358133" y="6153240"/>
            <a:ext cx="54757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Уровень отступа в презентации(если есть президиум)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9879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715049" y="6288844"/>
            <a:ext cx="945596" cy="365125"/>
          </a:xfrm>
        </p:spPr>
        <p:txBody>
          <a:bodyPr/>
          <a:lstStyle/>
          <a:p>
            <a:fld id="{FEAF2029-4DEF-417D-8D66-B478075A3D98}" type="slidenum">
              <a:rPr lang="ru-RU" sz="4000" smtClean="0">
                <a:solidFill>
                  <a:schemeClr val="bg1"/>
                </a:solidFill>
                <a:latin typeface="Rotonda Bold" pitchFamily="2" charset="0"/>
              </a:rPr>
              <a:pPr/>
              <a:t>2</a:t>
            </a:fld>
            <a:endParaRPr lang="ru-RU" sz="4000" dirty="0">
              <a:solidFill>
                <a:schemeClr val="bg1"/>
              </a:solidFill>
              <a:latin typeface="Rotonda Bold" pitchFamily="2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A22004BC-4387-4BB5-9508-54DE3A952419}"/>
              </a:ext>
            </a:extLst>
          </p:cNvPr>
          <p:cNvSpPr/>
          <p:nvPr/>
        </p:nvSpPr>
        <p:spPr>
          <a:xfrm>
            <a:off x="0" y="798308"/>
            <a:ext cx="11979479" cy="4832092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marL="432000" lvl="1" indent="457200" algn="just"/>
            <a:r>
              <a:rPr lang="ru-RU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ПАО «Газпром» за последние годы проделана работа по корректировке нормативной базы Общества по электроприемникам, в результате которой в последней редакции советующего стандарта расширена возможность применения ВИЭ для электроприемников 3-й категории. В самом же обществе ВИЭ (солнечные панели + ветряки) обеспечивают работу систем управления на нескольких скважинах ООО «Газпром добыча Ямбург», используются в качестве источников электроэнергии на линейных объектах магистральных газопроводов. ВИЭ для электроснабжения линейной части магистральных газопроводов применяются в ООО «Газпром трансгаз Ставрополь» и ООО «Газпром трансгаз Москва», в ООО «Газпром трансгаз Екатеринбург» для автономного электроснабжения газораспределительных станций применяются </a:t>
            </a:r>
            <a:r>
              <a:rPr lang="ru-RU" sz="1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детандерные</a:t>
            </a:r>
            <a:r>
              <a:rPr lang="ru-RU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электроагрегаты</a:t>
            </a:r>
            <a:r>
              <a:rPr lang="ru-RU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32000" lvl="1" indent="457200" algn="just"/>
            <a:endParaRPr lang="ru-RU" sz="14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32000" lvl="1" indent="457200" algn="just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Принадлежащая Обществу ООО «Газпром энергохолдинг» компания ТГК-1, на балансе которой находится почти 3 ГВт установленных мощностей гидроэлектростанций (ГЭС), в 2020 году активно проявила себя на рынке прямых договоров по поставке зеленой электроэнергии, заключив прямые договора на оптовом рынке с дочерними структурами компаний «ФосАгро» и СИБУР. По прогнозам ТГК-1 объем выработанной в 2021 году зеленой электроэнергии составит 12 млрд кВт*ч, эта электроэнергия предлагается компанией по двухсторонним договорам как на оптовом, так и на розничном рынке электроэнергии </a:t>
            </a:r>
          </a:p>
          <a:p>
            <a:pPr marL="432000" lvl="1" indent="457200" algn="just"/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32000" lvl="1" indent="457200" algn="just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В свое время ПАО «Газпром» стало одной из первых европейских компаний, которые стали прорабатывать возможность использования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метано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-водородных смесей для энергетических нужд. Однако большинство исследований Общества все же относится к производству голубого (метод пароводяной конверсии с захоронением СО</a:t>
            </a:r>
            <a:r>
              <a:rPr lang="ru-RU" sz="1400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) и бирюзового (метод пиролиза метана) водорода. После ввода «Северного потока -2» возможны два варианта поставок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низкоуглеродного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водорода в Европу – предлагаемый ПАО «Газпром» вариант поставок природного газа с выработкой водорода «у потребителя» с помощью пиролиза (вариант с выработкой водорода «у потребителя» методом пароводяной конверсии с дальнейшей утилизацией СО</a:t>
            </a:r>
            <a:r>
              <a:rPr lang="ru-RU" sz="1400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 представляется маловероятным) или прокачка водорода по трубе в виде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метано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-водородной смеси (в этом случае можно говорить о добавлении в метан от 5 до 10% водорода, в том числе произведенного из возобновляемой электроэнергии).</a:t>
            </a:r>
          </a:p>
        </p:txBody>
      </p:sp>
    </p:spTree>
    <p:extLst>
      <p:ext uri="{BB962C8B-B14F-4D97-AF65-F5344CB8AC3E}">
        <p14:creationId xmlns:p14="http://schemas.microsoft.com/office/powerpoint/2010/main" val="34562125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66739" y="204031"/>
            <a:ext cx="12058522" cy="388117"/>
          </a:xfrm>
        </p:spPr>
        <p:txBody>
          <a:bodyPr/>
          <a:lstStyle/>
          <a:p>
            <a:r>
              <a:rPr lang="ru-RU" sz="2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Методы декарбонизации компаний нефтегазового сектора </a:t>
            </a:r>
          </a:p>
          <a:p>
            <a:endParaRPr lang="ru-RU" sz="2400" dirty="0">
              <a:solidFill>
                <a:schemeClr val="bg1"/>
              </a:solidFill>
              <a:latin typeface="Rotonda Bold" pitchFamily="2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715049" y="6288844"/>
            <a:ext cx="945596" cy="365125"/>
          </a:xfrm>
        </p:spPr>
        <p:txBody>
          <a:bodyPr/>
          <a:lstStyle/>
          <a:p>
            <a:fld id="{FEAF2029-4DEF-417D-8D66-B478075A3D98}" type="slidenum">
              <a:rPr lang="ru-RU" sz="4000" smtClean="0">
                <a:solidFill>
                  <a:schemeClr val="bg1"/>
                </a:solidFill>
                <a:latin typeface="Rotonda Bold" pitchFamily="2" charset="0"/>
              </a:rPr>
              <a:pPr/>
              <a:t>3</a:t>
            </a:fld>
            <a:endParaRPr lang="ru-RU" sz="4000" dirty="0">
              <a:solidFill>
                <a:schemeClr val="bg1"/>
              </a:solidFill>
              <a:latin typeface="Rotonda Bold" pitchFamily="2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74DFA0F4-92F8-47C9-80D0-CAF2B3EFC1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84399" y="1519936"/>
            <a:ext cx="7023201" cy="3542083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23FC781A-821B-45EA-AA54-084F9ECD54F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59218" y="5556953"/>
            <a:ext cx="9602032" cy="432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905131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366</Words>
  <Application>Microsoft Office PowerPoint</Application>
  <PresentationFormat>Широкоэкранный</PresentationFormat>
  <Paragraphs>12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Rotonda Bold</vt:lpstr>
      <vt:lpstr>Тема Office</vt:lpstr>
      <vt:lpstr>Презентация PowerPoint</vt:lpstr>
      <vt:lpstr>Презентация PowerPoint</vt:lpstr>
      <vt:lpstr>Презентация PowerPoint</vt:lpstr>
    </vt:vector>
  </TitlesOfParts>
  <Company>АНО "Казань Экспо"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Бурзаев Александр Яковлевич</dc:creator>
  <cp:lastModifiedBy>Баязитова Алия Ильгизаровна</cp:lastModifiedBy>
  <cp:revision>18</cp:revision>
  <dcterms:created xsi:type="dcterms:W3CDTF">2022-05-26T07:08:25Z</dcterms:created>
  <dcterms:modified xsi:type="dcterms:W3CDTF">2026-05-06T05:31:43Z</dcterms:modified>
</cp:coreProperties>
</file>